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2" r:id="rId3"/>
    <p:sldId id="268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21486-2FB6-4777-B32A-C67EEA20F382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C9D9B-599B-45EE-A636-9CA6FB89AD7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A67C-B35A-486C-937A-B164AE1DA1FA}" type="datetimeFigureOut">
              <a:rPr lang="es-VE" smtClean="0"/>
              <a:pPr/>
              <a:t>16/07/2010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B1B2B-7E94-4DF3-8065-DE1903F0894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0" y="0"/>
            <a:ext cx="7380312" cy="6858000"/>
            <a:chOff x="0" y="0"/>
            <a:chExt cx="7380312" cy="6858000"/>
          </a:xfrm>
        </p:grpSpPr>
        <p:pic>
          <p:nvPicPr>
            <p:cNvPr id="10" name="Picture 3" descr="C:\Users\HP\Pictures\600 I.jpg"/>
            <p:cNvPicPr>
              <a:picLocks noChangeAspect="1" noChangeArrowheads="1"/>
            </p:cNvPicPr>
            <p:nvPr/>
          </p:nvPicPr>
          <p:blipFill>
            <a:blip r:embed="rId3" cstate="print"/>
            <a:srcRect b="20000"/>
            <a:stretch>
              <a:fillRect/>
            </a:stretch>
          </p:blipFill>
          <p:spPr bwMode="auto">
            <a:xfrm rot="5400000">
              <a:off x="-2907196" y="2907196"/>
              <a:ext cx="6858000" cy="104360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1" name="10 Rectángulo redondeado"/>
            <p:cNvSpPr/>
            <p:nvPr/>
          </p:nvSpPr>
          <p:spPr>
            <a:xfrm>
              <a:off x="2267744" y="2780928"/>
              <a:ext cx="5112568" cy="864096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dirty="0" smtClean="0">
                  <a:latin typeface="Century Schoolbook" pitchFamily="18" charset="0"/>
                </a:rPr>
                <a:t>EDUCACIÓN HOLÍSTICA ORIENTADA AL LOGRO DE LA DIVERSIDAD CULTURAL</a:t>
              </a:r>
              <a:endParaRPr lang="es-VE" dirty="0">
                <a:latin typeface="Century Schoolbook" pitchFamily="18" charset="0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5496" y="116632"/>
            <a:ext cx="3240360" cy="939083"/>
            <a:chOff x="251520" y="179236"/>
            <a:chExt cx="3240360" cy="939083"/>
          </a:xfrm>
        </p:grpSpPr>
        <p:pic>
          <p:nvPicPr>
            <p:cNvPr id="3" name="Picture 2" descr="http://s3.amazonaws.com/pixmac-preview/color-banners-with-floral-ornament.jpg"/>
            <p:cNvPicPr>
              <a:picLocks noChangeAspect="1" noChangeArrowheads="1"/>
            </p:cNvPicPr>
            <p:nvPr/>
          </p:nvPicPr>
          <p:blipFill>
            <a:blip r:embed="rId3" cstate="print"/>
            <a:srcRect t="73709"/>
            <a:stretch>
              <a:fillRect/>
            </a:stretch>
          </p:blipFill>
          <p:spPr bwMode="auto">
            <a:xfrm flipH="1">
              <a:off x="251520" y="179236"/>
              <a:ext cx="3240360" cy="9390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3 Rectángulo"/>
            <p:cNvSpPr/>
            <p:nvPr/>
          </p:nvSpPr>
          <p:spPr>
            <a:xfrm>
              <a:off x="395536" y="332656"/>
              <a:ext cx="2304256" cy="576064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sz="1400" i="1" dirty="0" smtClean="0">
                  <a:solidFill>
                    <a:schemeClr val="tx1"/>
                  </a:solidFill>
                  <a:latin typeface="Georgia" pitchFamily="18" charset="0"/>
                </a:rPr>
                <a:t>Holística y Diversidad</a:t>
              </a:r>
              <a:endParaRPr lang="es-VE" sz="1400" i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</p:grpSp>
      <p:sp>
        <p:nvSpPr>
          <p:cNvPr id="5" name="4 Rectángulo"/>
          <p:cNvSpPr/>
          <p:nvPr/>
        </p:nvSpPr>
        <p:spPr>
          <a:xfrm>
            <a:off x="4788024" y="764704"/>
            <a:ext cx="2880320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600" i="1" dirty="0" smtClean="0">
                <a:solidFill>
                  <a:schemeClr val="tx1"/>
                </a:solidFill>
                <a:latin typeface="Georgia" pitchFamily="18" charset="0"/>
              </a:rPr>
              <a:t>Qué persigue la Holística</a:t>
            </a:r>
            <a:endParaRPr lang="es-VE" sz="16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504" y="1700808"/>
            <a:ext cx="4680520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 pitchFamily="18" charset="0"/>
              </a:rPr>
              <a:t>El reto actual de la educación se encamina a dejar de lado esta concepción unilateral, abriendo paso a una verdadera integración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95936" y="5661248"/>
            <a:ext cx="4680520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 pitchFamily="18" charset="0"/>
              </a:rPr>
              <a:t>El alumno: visto como un ente espiritual, social, político, afectivo, cultural; sin desligar cada uno de estos componentes de la matriz académica.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79512" y="4509120"/>
            <a:ext cx="5688632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 pitchFamily="18" charset="0"/>
              </a:rPr>
              <a:t>Aprendizajes humanísticos: cubrir las expectativas, satisfacer las necesidades y solucionar problemas (centrados en diferencias, intolerancia ideológica y deshumanización)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707904" y="2492896"/>
            <a:ext cx="518457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 pitchFamily="18" charset="0"/>
              </a:rPr>
              <a:t>Desarrollar la habilidad de integrar lo cognitivo, afectivo y académico, en relación con un sistema holístico que propone el razonamiento, desenvolvimiento y cultivación personal,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5496" y="116632"/>
            <a:ext cx="3240360" cy="939083"/>
            <a:chOff x="251520" y="179236"/>
            <a:chExt cx="3240360" cy="939083"/>
          </a:xfrm>
        </p:grpSpPr>
        <p:pic>
          <p:nvPicPr>
            <p:cNvPr id="3" name="Picture 2" descr="http://s3.amazonaws.com/pixmac-preview/color-banners-with-floral-ornament.jpg"/>
            <p:cNvPicPr>
              <a:picLocks noChangeAspect="1" noChangeArrowheads="1"/>
            </p:cNvPicPr>
            <p:nvPr/>
          </p:nvPicPr>
          <p:blipFill>
            <a:blip r:embed="rId3" cstate="print"/>
            <a:srcRect t="73709"/>
            <a:stretch>
              <a:fillRect/>
            </a:stretch>
          </p:blipFill>
          <p:spPr bwMode="auto">
            <a:xfrm flipH="1">
              <a:off x="251520" y="179236"/>
              <a:ext cx="3240360" cy="9390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3 Rectángulo"/>
            <p:cNvSpPr/>
            <p:nvPr/>
          </p:nvSpPr>
          <p:spPr>
            <a:xfrm>
              <a:off x="395536" y="332656"/>
              <a:ext cx="2304256" cy="576064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sz="1400" i="1" dirty="0" smtClean="0">
                  <a:solidFill>
                    <a:schemeClr val="tx1"/>
                  </a:solidFill>
                  <a:latin typeface="Georgia" pitchFamily="18" charset="0"/>
                </a:rPr>
                <a:t>Holística y Diversidad</a:t>
              </a:r>
              <a:endParaRPr lang="es-VE" sz="1400" i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</p:grpSp>
      <p:sp>
        <p:nvSpPr>
          <p:cNvPr id="5" name="4 Rectángulo"/>
          <p:cNvSpPr/>
          <p:nvPr/>
        </p:nvSpPr>
        <p:spPr>
          <a:xfrm>
            <a:off x="5940152" y="476672"/>
            <a:ext cx="2160240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600" i="1" dirty="0" smtClean="0">
                <a:solidFill>
                  <a:schemeClr val="tx1"/>
                </a:solidFill>
                <a:latin typeface="Georgia" pitchFamily="18" charset="0"/>
              </a:rPr>
              <a:t>Teoría   </a:t>
            </a:r>
            <a:endParaRPr lang="es-VE" sz="16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635896" y="3356992"/>
            <a:ext cx="2016224" cy="57606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b="1" i="1" dirty="0" smtClean="0">
                <a:solidFill>
                  <a:schemeClr val="tx1"/>
                </a:solidFill>
                <a:latin typeface="Georgia"/>
              </a:rPr>
              <a:t>HUMANISMO</a:t>
            </a:r>
            <a:endParaRPr lang="es-VE" sz="14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55576" y="2852936"/>
            <a:ext cx="1728192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Holística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491880" y="2348880"/>
            <a:ext cx="1728192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Mente libre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300192" y="2348880"/>
            <a:ext cx="1728192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Aprender a ser 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948264" y="3140968"/>
            <a:ext cx="1728192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Aprender hacer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300192" y="4293096"/>
            <a:ext cx="2232248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Aprender a vivir juntos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372200" y="5805264"/>
            <a:ext cx="2304256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Aprender a aprender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5076056" y="5157192"/>
            <a:ext cx="2304256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Autonomía pedagógica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827584" y="5877272"/>
            <a:ext cx="2304256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Ciudadanos globales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1475656" y="1628800"/>
            <a:ext cx="1728192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Integralidad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83568" y="4077072"/>
            <a:ext cx="2304256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Múltiples potenciales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148064" y="1484784"/>
            <a:ext cx="1656184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Heurística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267744" y="5085184"/>
            <a:ext cx="2304256" cy="43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Descubrir -  Crear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5496" y="116632"/>
            <a:ext cx="3240360" cy="939083"/>
            <a:chOff x="251520" y="179236"/>
            <a:chExt cx="3240360" cy="939083"/>
          </a:xfrm>
        </p:grpSpPr>
        <p:pic>
          <p:nvPicPr>
            <p:cNvPr id="3" name="Picture 2" descr="http://s3.amazonaws.com/pixmac-preview/color-banners-with-floral-ornament.jpg"/>
            <p:cNvPicPr>
              <a:picLocks noChangeAspect="1" noChangeArrowheads="1"/>
            </p:cNvPicPr>
            <p:nvPr/>
          </p:nvPicPr>
          <p:blipFill>
            <a:blip r:embed="rId3" cstate="print"/>
            <a:srcRect t="73709"/>
            <a:stretch>
              <a:fillRect/>
            </a:stretch>
          </p:blipFill>
          <p:spPr bwMode="auto">
            <a:xfrm flipH="1">
              <a:off x="251520" y="179236"/>
              <a:ext cx="3240360" cy="9390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3 Rectángulo"/>
            <p:cNvSpPr/>
            <p:nvPr/>
          </p:nvSpPr>
          <p:spPr>
            <a:xfrm>
              <a:off x="395536" y="332656"/>
              <a:ext cx="2304256" cy="576064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sz="1400" i="1" dirty="0" smtClean="0">
                  <a:solidFill>
                    <a:schemeClr val="tx1"/>
                  </a:solidFill>
                  <a:latin typeface="Georgia" pitchFamily="18" charset="0"/>
                </a:rPr>
                <a:t>Holística y Diversidad</a:t>
              </a:r>
              <a:endParaRPr lang="es-VE" sz="1400" i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</p:grpSp>
      <p:sp>
        <p:nvSpPr>
          <p:cNvPr id="5" name="4 Rectángulo"/>
          <p:cNvSpPr/>
          <p:nvPr/>
        </p:nvSpPr>
        <p:spPr>
          <a:xfrm>
            <a:off x="4644008" y="476672"/>
            <a:ext cx="3600400" cy="6480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600" i="1" dirty="0" smtClean="0">
                <a:solidFill>
                  <a:schemeClr val="tx1"/>
                </a:solidFill>
                <a:latin typeface="Georgia" pitchFamily="18" charset="0"/>
              </a:rPr>
              <a:t>Qué hacer para incluir la Holística en la escuela  </a:t>
            </a:r>
            <a:endParaRPr lang="es-VE" sz="16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51520" y="1988840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Incluir mensualmente talleres para los docentes que persigan el objetivo de concientizar a los educadores sobre aspectos integrales dentro del entorno educativo.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3568" y="3501008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Utilizar las herramientas tecnológicas como medio de búsqueda para proporcionarle a los docentes material bibliográfico sobre la educación holística y diversidad cultural.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59632" y="5085184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Trabajar contenidos curriculares a través de diversos mapas mentales y conceptuales, ya que son el mejor ejemplo para descomponer los elementos de un todo e integrarlos hacia un fin en común. 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5496" y="116632"/>
            <a:ext cx="3240360" cy="939083"/>
            <a:chOff x="251520" y="179236"/>
            <a:chExt cx="3240360" cy="939083"/>
          </a:xfrm>
        </p:grpSpPr>
        <p:pic>
          <p:nvPicPr>
            <p:cNvPr id="3" name="Picture 2" descr="http://s3.amazonaws.com/pixmac-preview/color-banners-with-floral-ornament.jpg"/>
            <p:cNvPicPr>
              <a:picLocks noChangeAspect="1" noChangeArrowheads="1"/>
            </p:cNvPicPr>
            <p:nvPr/>
          </p:nvPicPr>
          <p:blipFill>
            <a:blip r:embed="rId3" cstate="print"/>
            <a:srcRect t="73709"/>
            <a:stretch>
              <a:fillRect/>
            </a:stretch>
          </p:blipFill>
          <p:spPr bwMode="auto">
            <a:xfrm flipH="1">
              <a:off x="251520" y="179236"/>
              <a:ext cx="3240360" cy="9390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3 Rectángulo"/>
            <p:cNvSpPr/>
            <p:nvPr/>
          </p:nvSpPr>
          <p:spPr>
            <a:xfrm>
              <a:off x="395536" y="332656"/>
              <a:ext cx="2304256" cy="576064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sz="1400" i="1" dirty="0" smtClean="0">
                  <a:solidFill>
                    <a:schemeClr val="tx1"/>
                  </a:solidFill>
                  <a:latin typeface="Georgia" pitchFamily="18" charset="0"/>
                </a:rPr>
                <a:t>Holística y Diversidad</a:t>
              </a:r>
              <a:endParaRPr lang="es-VE" sz="1400" i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</p:grpSp>
      <p:sp>
        <p:nvSpPr>
          <p:cNvPr id="6" name="5 Rectángulo"/>
          <p:cNvSpPr/>
          <p:nvPr/>
        </p:nvSpPr>
        <p:spPr>
          <a:xfrm>
            <a:off x="251520" y="1988840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Realizar talleres de cultura (música, comidas típicas y tradiciones) como alternativa para promover la diversidad dentro del personal docente.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3568" y="3501008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Promover el </a:t>
            </a:r>
            <a:r>
              <a:rPr lang="es-VE" sz="1400" b="1" i="1" dirty="0" smtClean="0">
                <a:solidFill>
                  <a:schemeClr val="tx1"/>
                </a:solidFill>
                <a:latin typeface="Georgia"/>
              </a:rPr>
              <a:t>holos</a:t>
            </a: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 como sustento de cada persona que está representada y conformada por diversos elementos que integran una totalidad al integrarse como partes interconectadas entre sí.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59632" y="5085184"/>
            <a:ext cx="7704856" cy="93610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tx1"/>
                </a:solidFill>
                <a:latin typeface="Georgia"/>
              </a:rPr>
              <a:t>Realizar talleres de trabajos manuales donde se otorgue la oportunidad de crear libre y creativamente a partir de diversos materiales que sean de fácil uso.</a:t>
            </a:r>
            <a:endParaRPr lang="es-VE" sz="1400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44008" y="476672"/>
            <a:ext cx="3600400" cy="6480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VE" sz="1600" i="1" dirty="0" smtClean="0">
                <a:solidFill>
                  <a:schemeClr val="tx1"/>
                </a:solidFill>
                <a:latin typeface="Georgia" pitchFamily="18" charset="0"/>
              </a:rPr>
              <a:t>Qué hacer para incluir la Holística en la escuela  </a:t>
            </a:r>
            <a:endParaRPr lang="es-VE" sz="1600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827584" y="1268760"/>
            <a:ext cx="7704856" cy="165618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Es la Holística una forma de amar sin agotamiento, llama que no se consume, </a:t>
            </a:r>
          </a:p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conocimiento que no se sacia, humanismo que está siempre abierto a crecer.</a:t>
            </a: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bg1"/>
              </a:solidFill>
              <a:latin typeface="Georgia"/>
            </a:endParaRPr>
          </a:p>
          <a:p>
            <a:pPr algn="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Marcos Fidel Barrera Morales</a:t>
            </a: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187624" y="4581128"/>
            <a:ext cx="7704856" cy="158417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Yo soy libre solamente en la medida en que reconozco la humanidad y respeto la libertad de todos los hombres que me rodean.</a:t>
            </a:r>
          </a:p>
          <a:p>
            <a:pPr algn="ct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la uniformidad es la muerte; la diversidad es la vida.</a:t>
            </a:r>
          </a:p>
          <a:p>
            <a:pPr algn="r">
              <a:lnSpc>
                <a:spcPct val="150000"/>
              </a:lnSpc>
            </a:pPr>
            <a:r>
              <a:rPr lang="es-VE" sz="1400" i="1" dirty="0" smtClean="0">
                <a:solidFill>
                  <a:schemeClr val="bg1"/>
                </a:solidFill>
                <a:latin typeface="Georgia"/>
              </a:rPr>
              <a:t>Mijaíl </a:t>
            </a:r>
            <a:r>
              <a:rPr lang="es-VE" sz="1400" i="1" dirty="0" err="1" smtClean="0">
                <a:solidFill>
                  <a:schemeClr val="bg1"/>
                </a:solidFill>
                <a:latin typeface="Georgia"/>
              </a:rPr>
              <a:t>Bakunin</a:t>
            </a:r>
            <a:endParaRPr lang="es-VE" sz="1400" i="1" dirty="0" smtClean="0">
              <a:solidFill>
                <a:schemeClr val="bg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  <a:p>
            <a:pPr algn="ctr">
              <a:lnSpc>
                <a:spcPct val="150000"/>
              </a:lnSpc>
            </a:pPr>
            <a:endParaRPr lang="es-VE" sz="1400" i="1" dirty="0" smtClean="0">
              <a:solidFill>
                <a:schemeClr val="tx1"/>
              </a:solidFill>
              <a:latin typeface="Georgia"/>
            </a:endParaRPr>
          </a:p>
        </p:txBody>
      </p:sp>
      <p:pic>
        <p:nvPicPr>
          <p:cNvPr id="11" name="Picture 3" descr="C:\Users\HP\Pictures\600 I.jpg"/>
          <p:cNvPicPr>
            <a:picLocks noChangeAspect="1" noChangeArrowheads="1"/>
          </p:cNvPicPr>
          <p:nvPr/>
        </p:nvPicPr>
        <p:blipFill>
          <a:blip r:embed="rId3" cstate="print"/>
          <a:srcRect b="20000"/>
          <a:stretch>
            <a:fillRect/>
          </a:stretch>
        </p:blipFill>
        <p:spPr bwMode="auto">
          <a:xfrm rot="5400000">
            <a:off x="-2907196" y="2907196"/>
            <a:ext cx="6858000" cy="1043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" name="1 Grupo"/>
          <p:cNvGrpSpPr/>
          <p:nvPr/>
        </p:nvGrpSpPr>
        <p:grpSpPr>
          <a:xfrm>
            <a:off x="2771800" y="3065981"/>
            <a:ext cx="3240360" cy="939083"/>
            <a:chOff x="251520" y="179236"/>
            <a:chExt cx="3240360" cy="939083"/>
          </a:xfrm>
        </p:grpSpPr>
        <p:pic>
          <p:nvPicPr>
            <p:cNvPr id="3" name="Picture 2" descr="http://s3.amazonaws.com/pixmac-preview/color-banners-with-floral-ornament.jpg"/>
            <p:cNvPicPr>
              <a:picLocks noChangeAspect="1" noChangeArrowheads="1"/>
            </p:cNvPicPr>
            <p:nvPr/>
          </p:nvPicPr>
          <p:blipFill>
            <a:blip r:embed="rId4" cstate="print"/>
            <a:srcRect t="73709"/>
            <a:stretch>
              <a:fillRect/>
            </a:stretch>
          </p:blipFill>
          <p:spPr bwMode="auto">
            <a:xfrm flipH="1">
              <a:off x="251520" y="179236"/>
              <a:ext cx="3240360" cy="9390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3 Rectángulo"/>
            <p:cNvSpPr/>
            <p:nvPr/>
          </p:nvSpPr>
          <p:spPr>
            <a:xfrm>
              <a:off x="395536" y="332656"/>
              <a:ext cx="2304256" cy="576064"/>
            </a:xfrm>
            <a:prstGeom prst="rect">
              <a:avLst/>
            </a:prstGeom>
            <a:no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s-VE" sz="1400" i="1" dirty="0" smtClean="0">
                  <a:solidFill>
                    <a:schemeClr val="tx1"/>
                  </a:solidFill>
                  <a:latin typeface="Georgia" pitchFamily="18" charset="0"/>
                </a:rPr>
                <a:t>Holística y Diversidad</a:t>
              </a:r>
              <a:endParaRPr lang="es-VE" sz="1400" i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</p:grp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404</Words>
  <Application>Microsoft Office PowerPoint</Application>
  <PresentationFormat>Presentación en pantalla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HP</cp:lastModifiedBy>
  <cp:revision>54</cp:revision>
  <dcterms:created xsi:type="dcterms:W3CDTF">2010-07-13T00:45:16Z</dcterms:created>
  <dcterms:modified xsi:type="dcterms:W3CDTF">2010-07-16T23:29:22Z</dcterms:modified>
</cp:coreProperties>
</file>